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6" r:id="rId1"/>
  </p:sldMasterIdLst>
  <p:sldIdLst>
    <p:sldId id="256" r:id="rId2"/>
    <p:sldId id="257" r:id="rId3"/>
    <p:sldId id="263" r:id="rId4"/>
    <p:sldId id="266" r:id="rId5"/>
    <p:sldId id="258" r:id="rId6"/>
    <p:sldId id="259" r:id="rId7"/>
    <p:sldId id="260" r:id="rId8"/>
    <p:sldId id="265" r:id="rId9"/>
    <p:sldId id="267" r:id="rId10"/>
    <p:sldId id="270" r:id="rId11"/>
    <p:sldId id="269" r:id="rId12"/>
    <p:sldId id="272" r:id="rId13"/>
    <p:sldId id="271" r:id="rId14"/>
    <p:sldId id="273" r:id="rId15"/>
    <p:sldId id="274" r:id="rId16"/>
    <p:sldId id="275" r:id="rId17"/>
    <p:sldId id="276" r:id="rId18"/>
    <p:sldId id="277" r:id="rId19"/>
    <p:sldId id="278" r:id="rId20"/>
    <p:sldId id="279" r:id="rId21"/>
    <p:sldId id="261" r:id="rId22"/>
    <p:sldId id="26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6" d="100"/>
          <a:sy n="66" d="100"/>
        </p:scale>
        <p:origin x="644" y="4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400"/>
            </a:lvl1pPr>
          </a:lstStyle>
          <a:p>
            <a:r>
              <a:rPr lang="en-US" dirty="0" smtClean="0"/>
              <a:t>Click to edit Master title style</a:t>
            </a:r>
            <a:endParaRPr lang="en-IN"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6A8C06D5-7396-4DAA-A756-5B3A3B916A8F}" type="datetimeFigureOut">
              <a:rPr lang="en-IN" smtClean="0"/>
              <a:t>15-08-2020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591DE-471D-4074-A3D9-A69DBEDDBE65}" type="slidenum">
              <a:rPr lang="en-IN" smtClean="0"/>
              <a:t>‹#›</a:t>
            </a:fld>
            <a:endParaRPr lang="en-IN"/>
          </a:p>
        </p:txBody>
      </p:sp>
    </p:spTree>
    <p:extLst>
      <p:ext uri="{BB962C8B-B14F-4D97-AF65-F5344CB8AC3E}">
        <p14:creationId xmlns:p14="http://schemas.microsoft.com/office/powerpoint/2010/main" val="577116432"/>
      </p:ext>
    </p:extLst>
  </p:cSld>
  <p:clrMapOvr>
    <a:masterClrMapping/>
  </p:clrMapOvr>
  <p:timing>
    <p:tnLst>
      <p:par>
        <p:cTn id="1" dur="indefinite" restart="never" nodeType="tmRoot"/>
      </p:par>
    </p:tnLst>
  </p:timing>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6A8C06D5-7396-4DAA-A756-5B3A3B916A8F}" type="datetimeFigureOut">
              <a:rPr lang="en-IN" smtClean="0"/>
              <a:t>15-08-2020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591DE-471D-4074-A3D9-A69DBEDDBE65}" type="slidenum">
              <a:rPr lang="en-IN" smtClean="0"/>
              <a:t>‹#›</a:t>
            </a:fld>
            <a:endParaRPr lang="en-IN"/>
          </a:p>
        </p:txBody>
      </p:sp>
    </p:spTree>
    <p:extLst>
      <p:ext uri="{BB962C8B-B14F-4D97-AF65-F5344CB8AC3E}">
        <p14:creationId xmlns:p14="http://schemas.microsoft.com/office/powerpoint/2010/main" val="256152315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6A8C06D5-7396-4DAA-A756-5B3A3B916A8F}" type="datetimeFigureOut">
              <a:rPr lang="en-IN" smtClean="0"/>
              <a:t>15-08-2020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591DE-471D-4074-A3D9-A69DBEDDBE65}" type="slidenum">
              <a:rPr lang="en-IN" smtClean="0"/>
              <a:t>‹#›</a:t>
            </a:fld>
            <a:endParaRPr lang="en-IN"/>
          </a:p>
        </p:txBody>
      </p:sp>
    </p:spTree>
    <p:extLst>
      <p:ext uri="{BB962C8B-B14F-4D97-AF65-F5344CB8AC3E}">
        <p14:creationId xmlns:p14="http://schemas.microsoft.com/office/powerpoint/2010/main" val="349563371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6A8C06D5-7396-4DAA-A756-5B3A3B916A8F}" type="datetimeFigureOut">
              <a:rPr lang="en-IN" smtClean="0"/>
              <a:t>15-08-2020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591DE-471D-4074-A3D9-A69DBEDDBE65}" type="slidenum">
              <a:rPr lang="en-IN" smtClean="0"/>
              <a:t>‹#›</a:t>
            </a:fld>
            <a:endParaRPr lang="en-IN"/>
          </a:p>
        </p:txBody>
      </p:sp>
    </p:spTree>
    <p:extLst>
      <p:ext uri="{BB962C8B-B14F-4D97-AF65-F5344CB8AC3E}">
        <p14:creationId xmlns:p14="http://schemas.microsoft.com/office/powerpoint/2010/main" val="250146933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4000"/>
            </a:lvl1pPr>
          </a:lstStyle>
          <a:p>
            <a:r>
              <a:rPr lang="en-US" dirty="0" smtClean="0"/>
              <a:t>Click to edit Master title style</a:t>
            </a:r>
            <a:endParaRPr lang="en-IN"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A8C06D5-7396-4DAA-A756-5B3A3B916A8F}" type="datetimeFigureOut">
              <a:rPr lang="en-IN" smtClean="0"/>
              <a:t>15-08-2020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BB591DE-471D-4074-A3D9-A69DBEDDBE65}" type="slidenum">
              <a:rPr lang="en-IN" smtClean="0"/>
              <a:t>‹#›</a:t>
            </a:fld>
            <a:endParaRPr lang="en-IN"/>
          </a:p>
        </p:txBody>
      </p:sp>
    </p:spTree>
    <p:extLst>
      <p:ext uri="{BB962C8B-B14F-4D97-AF65-F5344CB8AC3E}">
        <p14:creationId xmlns:p14="http://schemas.microsoft.com/office/powerpoint/2010/main" val="1028338921"/>
      </p:ext>
    </p:extLst>
  </p:cSld>
  <p:clrMapOvr>
    <a:masterClrMapping/>
  </p:clrMapOvr>
  <p:timing>
    <p:tnLst>
      <p:par>
        <p:cTn id="1" dur="indefinite" restart="never" nodeType="tmRoot"/>
      </p:par>
    </p:tnLst>
  </p:timing>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412776"/>
            <a:ext cx="5181600" cy="476418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412776"/>
            <a:ext cx="5181600" cy="476418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6A8C06D5-7396-4DAA-A756-5B3A3B916A8F}" type="datetimeFigureOut">
              <a:rPr lang="en-IN" smtClean="0"/>
              <a:t>15-08-2020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BB591DE-471D-4074-A3D9-A69DBEDDBE65}" type="slidenum">
              <a:rPr lang="en-IN" smtClean="0"/>
              <a:t>‹#›</a:t>
            </a:fld>
            <a:endParaRPr lang="en-IN"/>
          </a:p>
        </p:txBody>
      </p:sp>
    </p:spTree>
    <p:extLst>
      <p:ext uri="{BB962C8B-B14F-4D97-AF65-F5344CB8AC3E}">
        <p14:creationId xmlns:p14="http://schemas.microsoft.com/office/powerpoint/2010/main" val="283781495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900000"/>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427645"/>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427645"/>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6A8C06D5-7396-4DAA-A756-5B3A3B916A8F}" type="datetimeFigureOut">
              <a:rPr lang="en-IN" smtClean="0"/>
              <a:t>15-08-2020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BB591DE-471D-4074-A3D9-A69DBEDDBE65}" type="slidenum">
              <a:rPr lang="en-IN" smtClean="0"/>
              <a:t>‹#›</a:t>
            </a:fld>
            <a:endParaRPr lang="en-IN"/>
          </a:p>
        </p:txBody>
      </p:sp>
    </p:spTree>
    <p:extLst>
      <p:ext uri="{BB962C8B-B14F-4D97-AF65-F5344CB8AC3E}">
        <p14:creationId xmlns:p14="http://schemas.microsoft.com/office/powerpoint/2010/main" val="2463306101"/>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6A8C06D5-7396-4DAA-A756-5B3A3B916A8F}" type="datetimeFigureOut">
              <a:rPr lang="en-IN" smtClean="0"/>
              <a:t>15-08-2020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BB591DE-471D-4074-A3D9-A69DBEDDBE65}" type="slidenum">
              <a:rPr lang="en-IN" smtClean="0"/>
              <a:t>‹#›</a:t>
            </a:fld>
            <a:endParaRPr lang="en-IN"/>
          </a:p>
        </p:txBody>
      </p:sp>
    </p:spTree>
    <p:extLst>
      <p:ext uri="{BB962C8B-B14F-4D97-AF65-F5344CB8AC3E}">
        <p14:creationId xmlns:p14="http://schemas.microsoft.com/office/powerpoint/2010/main" val="4263709953"/>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8C06D5-7396-4DAA-A756-5B3A3B916A8F}" type="datetimeFigureOut">
              <a:rPr lang="en-IN" smtClean="0"/>
              <a:t>15-08-2020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BB591DE-471D-4074-A3D9-A69DBEDDBE65}" type="slidenum">
              <a:rPr lang="en-IN" smtClean="0"/>
              <a:t>‹#›</a:t>
            </a:fld>
            <a:endParaRPr lang="en-IN"/>
          </a:p>
        </p:txBody>
      </p:sp>
    </p:spTree>
    <p:extLst>
      <p:ext uri="{BB962C8B-B14F-4D97-AF65-F5344CB8AC3E}">
        <p14:creationId xmlns:p14="http://schemas.microsoft.com/office/powerpoint/2010/main" val="3953614629"/>
      </p:ext>
    </p:extLst>
  </p:cSld>
  <p:clrMapOvr>
    <a:masterClrMapping/>
  </p:clrMapOvr>
  <p:timing>
    <p:tnLst>
      <p:par>
        <p:cTn id="1" dur="indefinite" restart="never" nodeType="tmRoot"/>
      </p:par>
    </p:tnLst>
  </p:timing>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ctr"/>
          <a:lstStyle>
            <a:lvl1pPr>
              <a:defRPr sz="3200"/>
            </a:lvl1pPr>
          </a:lstStyle>
          <a:p>
            <a:r>
              <a:rPr lang="en-US" dirty="0" smtClean="0"/>
              <a:t>Click to edit Master title style</a:t>
            </a:r>
            <a:endParaRPr lang="en-IN" dirty="0"/>
          </a:p>
        </p:txBody>
      </p:sp>
      <p:sp>
        <p:nvSpPr>
          <p:cNvPr id="3" name="Content Placeholder 2"/>
          <p:cNvSpPr>
            <a:spLocks noGrp="1"/>
          </p:cNvSpPr>
          <p:nvPr>
            <p:ph idx="1"/>
          </p:nvPr>
        </p:nvSpPr>
        <p:spPr>
          <a:xfrm>
            <a:off x="4871864" y="457201"/>
            <a:ext cx="6483524" cy="540385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smtClean="0"/>
              <a:t>Edit Master text styles</a:t>
            </a:r>
          </a:p>
        </p:txBody>
      </p:sp>
      <p:sp>
        <p:nvSpPr>
          <p:cNvPr id="5" name="Date Placeholder 4"/>
          <p:cNvSpPr>
            <a:spLocks noGrp="1"/>
          </p:cNvSpPr>
          <p:nvPr>
            <p:ph type="dt" sz="half" idx="10"/>
          </p:nvPr>
        </p:nvSpPr>
        <p:spPr/>
        <p:txBody>
          <a:bodyPr/>
          <a:lstStyle/>
          <a:p>
            <a:fld id="{6A8C06D5-7396-4DAA-A756-5B3A3B916A8F}" type="datetimeFigureOut">
              <a:rPr lang="en-IN" smtClean="0"/>
              <a:t>15-08-2020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BB591DE-471D-4074-A3D9-A69DBEDDBE65}" type="slidenum">
              <a:rPr lang="en-IN" smtClean="0"/>
              <a:t>‹#›</a:t>
            </a:fld>
            <a:endParaRPr lang="en-IN"/>
          </a:p>
        </p:txBody>
      </p:sp>
    </p:spTree>
    <p:extLst>
      <p:ext uri="{BB962C8B-B14F-4D97-AF65-F5344CB8AC3E}">
        <p14:creationId xmlns:p14="http://schemas.microsoft.com/office/powerpoint/2010/main" val="2394003209"/>
      </p:ext>
    </p:extLst>
  </p:cSld>
  <p:clrMapOvr>
    <a:masterClrMapping/>
  </p:clrMapOvr>
  <p:timing>
    <p:tnLst>
      <p:par>
        <p:cTn id="1" dur="indefinite" restart="never" nodeType="tmRoot"/>
      </p:par>
    </p:tnLst>
  </p:timing>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459632"/>
          </a:xfrm>
        </p:spPr>
        <p:txBody>
          <a:bodyPr anchor="ctr"/>
          <a:lstStyle>
            <a:lvl1pPr>
              <a:defRPr sz="3200"/>
            </a:lvl1pPr>
          </a:lstStyle>
          <a:p>
            <a:r>
              <a:rPr lang="en-US" dirty="0" smtClean="0"/>
              <a:t>Click to edit Master title style</a:t>
            </a:r>
            <a:endParaRPr lang="en-IN" dirty="0"/>
          </a:p>
        </p:txBody>
      </p:sp>
      <p:sp>
        <p:nvSpPr>
          <p:cNvPr id="3" name="Picture Placeholder 2"/>
          <p:cNvSpPr>
            <a:spLocks noGrp="1"/>
          </p:cNvSpPr>
          <p:nvPr>
            <p:ph type="pic" idx="1"/>
          </p:nvPr>
        </p:nvSpPr>
        <p:spPr>
          <a:xfrm>
            <a:off x="4871865" y="457201"/>
            <a:ext cx="6483524" cy="5403850"/>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p:cNvSpPr>
            <a:spLocks noGrp="1"/>
          </p:cNvSpPr>
          <p:nvPr>
            <p:ph type="body" sz="half" idx="2"/>
          </p:nvPr>
        </p:nvSpPr>
        <p:spPr>
          <a:xfrm>
            <a:off x="839788" y="2057400"/>
            <a:ext cx="3932237" cy="3811588"/>
          </a:xfrm>
        </p:spPr>
        <p:txBody>
          <a:bodyPr>
            <a:normAutofit/>
          </a:bodyPr>
          <a:lstStyle>
            <a:lvl1pPr marL="342900" indent="-342900">
              <a:buFont typeface="Arial" panose="020B0604020202020204" pitchFamily="34" charset="0"/>
              <a:buChar char="•"/>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smtClean="0"/>
              <a:t>Edit Master text styles</a:t>
            </a:r>
          </a:p>
        </p:txBody>
      </p:sp>
      <p:sp>
        <p:nvSpPr>
          <p:cNvPr id="5" name="Date Placeholder 4"/>
          <p:cNvSpPr>
            <a:spLocks noGrp="1"/>
          </p:cNvSpPr>
          <p:nvPr>
            <p:ph type="dt" sz="half" idx="10"/>
          </p:nvPr>
        </p:nvSpPr>
        <p:spPr/>
        <p:txBody>
          <a:bodyPr/>
          <a:lstStyle/>
          <a:p>
            <a:fld id="{6A8C06D5-7396-4DAA-A756-5B3A3B916A8F}" type="datetimeFigureOut">
              <a:rPr lang="en-IN" smtClean="0"/>
              <a:t>15-08-2020</a:t>
            </a:fld>
            <a:endParaRPr lang="en-IN"/>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BB591DE-471D-4074-A3D9-A69DBEDDBE65}" type="slidenum">
              <a:rPr lang="en-IN" smtClean="0"/>
              <a:t>‹#›</a:t>
            </a:fld>
            <a:endParaRPr lang="en-IN"/>
          </a:p>
        </p:txBody>
      </p:sp>
    </p:spTree>
    <p:extLst>
      <p:ext uri="{BB962C8B-B14F-4D97-AF65-F5344CB8AC3E}">
        <p14:creationId xmlns:p14="http://schemas.microsoft.com/office/powerpoint/2010/main" val="236389958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900000"/>
          </a:xfrm>
          <a:prstGeom prst="rect">
            <a:avLst/>
          </a:prstGeom>
        </p:spPr>
        <p:txBody>
          <a:bodyPr vert="horz" lIns="91440" tIns="45720" rIns="91440" bIns="45720" rtlCol="0" anchor="ctr">
            <a:normAutofit/>
          </a:bodyPr>
          <a:lstStyle/>
          <a:p>
            <a:r>
              <a:rPr lang="en-US" dirty="0" smtClean="0"/>
              <a:t>Click to edit Master title style</a:t>
            </a:r>
            <a:endParaRPr lang="en-IN" dirty="0"/>
          </a:p>
        </p:txBody>
      </p:sp>
      <p:sp>
        <p:nvSpPr>
          <p:cNvPr id="3" name="Text Placeholder 2"/>
          <p:cNvSpPr>
            <a:spLocks noGrp="1"/>
          </p:cNvSpPr>
          <p:nvPr>
            <p:ph type="body" idx="1"/>
          </p:nvPr>
        </p:nvSpPr>
        <p:spPr>
          <a:xfrm>
            <a:off x="838200" y="1484784"/>
            <a:ext cx="10515600" cy="4692179"/>
          </a:xfrm>
          <a:prstGeom prst="rect">
            <a:avLst/>
          </a:prstGeom>
        </p:spPr>
        <p:txBody>
          <a:bodyPr vert="horz" lIns="91440" tIns="45720" rIns="91440" bIns="45720"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8C06D5-7396-4DAA-A756-5B3A3B916A8F}" type="datetimeFigureOut">
              <a:rPr lang="en-IN" smtClean="0"/>
              <a:t>15-08-2020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B591DE-471D-4074-A3D9-A69DBEDDBE65}" type="slidenum">
              <a:rPr lang="en-IN" smtClean="0"/>
              <a:t>‹#›</a:t>
            </a:fld>
            <a:endParaRPr lang="en-IN"/>
          </a:p>
        </p:txBody>
      </p:sp>
    </p:spTree>
    <p:extLst>
      <p:ext uri="{BB962C8B-B14F-4D97-AF65-F5344CB8AC3E}">
        <p14:creationId xmlns:p14="http://schemas.microsoft.com/office/powerpoint/2010/main" val="3240864384"/>
      </p:ext>
    </p:extLst>
  </p:cSld>
  <p:clrMap bg1="lt1" tx1="dk1" bg2="lt2" tx2="dk2" accent1="accent1" accent2="accent2" accent3="accent3" accent4="accent4" accent5="accent5" accent6="accent6" hlink="hlink" folHlink="folHlink"/>
  <p:sldLayoutIdLst>
    <p:sldLayoutId id="2147483997" r:id="rId1"/>
    <p:sldLayoutId id="2147483998" r:id="rId2"/>
    <p:sldLayoutId id="2147483999" r:id="rId3"/>
    <p:sldLayoutId id="2147484000" r:id="rId4"/>
    <p:sldLayoutId id="2147484001" r:id="rId5"/>
    <p:sldLayoutId id="2147484002" r:id="rId6"/>
    <p:sldLayoutId id="2147484003" r:id="rId7"/>
    <p:sldLayoutId id="2147484004" r:id="rId8"/>
    <p:sldLayoutId id="2147484005" r:id="rId9"/>
    <p:sldLayoutId id="2147484006" r:id="rId10"/>
    <p:sldLayoutId id="2147484007"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3200" kern="1200">
          <a:solidFill>
            <a:schemeClr val="tx1"/>
          </a:solidFill>
          <a:latin typeface="Cambria" panose="02040503050406030204" pitchFamily="18" charset="0"/>
          <a:ea typeface="Cambria" panose="02040503050406030204" pitchFamily="18"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i="1" kern="1200">
          <a:solidFill>
            <a:schemeClr val="tx1"/>
          </a:solidFill>
          <a:latin typeface="Cambria" panose="02040503050406030204" pitchFamily="18" charset="0"/>
          <a:ea typeface="Cambria" panose="02040503050406030204" pitchFamily="18"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i="1" kern="1200">
          <a:solidFill>
            <a:schemeClr val="tx1"/>
          </a:solidFill>
          <a:latin typeface="Cambria" panose="02040503050406030204" pitchFamily="18" charset="0"/>
          <a:ea typeface="Cambria" panose="02040503050406030204" pitchFamily="18"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i="1" kern="1200">
          <a:solidFill>
            <a:schemeClr val="tx1"/>
          </a:solidFill>
          <a:latin typeface="Cambria" panose="02040503050406030204" pitchFamily="18" charset="0"/>
          <a:ea typeface="Cambria" panose="02040503050406030204" pitchFamily="18"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i="1" kern="1200">
          <a:solidFill>
            <a:schemeClr val="tx1"/>
          </a:solidFill>
          <a:latin typeface="Cambria" panose="02040503050406030204" pitchFamily="18" charset="0"/>
          <a:ea typeface="Cambria" panose="02040503050406030204" pitchFamily="18"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i="1" kern="1200">
          <a:solidFill>
            <a:schemeClr val="tx1"/>
          </a:solidFill>
          <a:latin typeface="Cambria" panose="02040503050406030204" pitchFamily="18" charset="0"/>
          <a:ea typeface="Cambria" panose="02040503050406030204" pitchFamily="18"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himanshupoddar/zomato-bangalore-restaurants" TargetMode="External"/><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IN" dirty="0" smtClean="0"/>
              <a:t>Analysis of restaurants in Bangalore</a:t>
            </a:r>
            <a:endParaRPr lang="en-IN" dirty="0"/>
          </a:p>
        </p:txBody>
      </p:sp>
      <p:sp>
        <p:nvSpPr>
          <p:cNvPr id="3" name="Subtitle 2"/>
          <p:cNvSpPr>
            <a:spLocks noGrp="1"/>
          </p:cNvSpPr>
          <p:nvPr>
            <p:ph type="subTitle" idx="1"/>
          </p:nvPr>
        </p:nvSpPr>
        <p:spPr/>
        <p:txBody>
          <a:bodyPr>
            <a:normAutofit/>
          </a:bodyPr>
          <a:lstStyle/>
          <a:p>
            <a:r>
              <a:rPr lang="en-IN" dirty="0" smtClean="0"/>
              <a:t>To get insight into the restaurant business in Bangalore and to help new entrepreneurs decision making. </a:t>
            </a:r>
            <a:endParaRPr lang="en-IN" dirty="0"/>
          </a:p>
        </p:txBody>
      </p:sp>
    </p:spTree>
    <p:extLst>
      <p:ext uri="{BB962C8B-B14F-4D97-AF65-F5344CB8AC3E}">
        <p14:creationId xmlns:p14="http://schemas.microsoft.com/office/powerpoint/2010/main" val="3253411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Restaurant Location</a:t>
            </a:r>
            <a:endParaRPr lang="en-IN" dirty="0"/>
          </a:p>
        </p:txBody>
      </p:sp>
      <p:sp>
        <p:nvSpPr>
          <p:cNvPr id="3" name="Content Placeholder 2"/>
          <p:cNvSpPr>
            <a:spLocks noGrp="1"/>
          </p:cNvSpPr>
          <p:nvPr>
            <p:ph idx="1"/>
          </p:nvPr>
        </p:nvSpPr>
        <p:spPr/>
        <p:txBody>
          <a:bodyPr/>
          <a:lstStyle/>
          <a:p>
            <a:r>
              <a:rPr lang="en-IN" dirty="0" smtClean="0"/>
              <a:t>There are large number of restaurants around </a:t>
            </a:r>
            <a:r>
              <a:rPr lang="en-IN" dirty="0" err="1" smtClean="0"/>
              <a:t>Shivaginagar</a:t>
            </a:r>
            <a:r>
              <a:rPr lang="en-IN" dirty="0" smtClean="0"/>
              <a:t> and K R market, which is usually crowded. </a:t>
            </a:r>
            <a:endParaRPr lang="en-IN" dirty="0"/>
          </a:p>
        </p:txBody>
      </p:sp>
      <p:pic>
        <p:nvPicPr>
          <p:cNvPr id="5" name="Content Placeholder 3"/>
          <p:cNvPicPr>
            <a:picLocks noChangeAspect="1"/>
          </p:cNvPicPr>
          <p:nvPr/>
        </p:nvPicPr>
        <p:blipFill>
          <a:blip r:embed="rId2"/>
          <a:stretch>
            <a:fillRect/>
          </a:stretch>
        </p:blipFill>
        <p:spPr>
          <a:xfrm>
            <a:off x="6960096" y="2011336"/>
            <a:ext cx="4905375" cy="4351337"/>
          </a:xfrm>
          <a:prstGeom prst="rect">
            <a:avLst/>
          </a:prstGeom>
          <a:ln>
            <a:solidFill>
              <a:schemeClr val="tx1"/>
            </a:solidFill>
          </a:ln>
        </p:spPr>
      </p:pic>
      <p:pic>
        <p:nvPicPr>
          <p:cNvPr id="4" name="Content Placeholder 3"/>
          <p:cNvPicPr>
            <a:picLocks noChangeAspect="1"/>
          </p:cNvPicPr>
          <p:nvPr/>
        </p:nvPicPr>
        <p:blipFill>
          <a:blip r:embed="rId3"/>
          <a:stretch>
            <a:fillRect/>
          </a:stretch>
        </p:blipFill>
        <p:spPr>
          <a:xfrm>
            <a:off x="350968" y="2707249"/>
            <a:ext cx="6851895" cy="3483836"/>
          </a:xfrm>
          <a:prstGeom prst="rect">
            <a:avLst/>
          </a:prstGeom>
          <a:ln>
            <a:solidFill>
              <a:schemeClr val="tx1"/>
            </a:solidFill>
          </a:ln>
        </p:spPr>
      </p:pic>
    </p:spTree>
    <p:extLst>
      <p:ext uri="{BB962C8B-B14F-4D97-AF65-F5344CB8AC3E}">
        <p14:creationId xmlns:p14="http://schemas.microsoft.com/office/powerpoint/2010/main" val="23274937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369187" y="451489"/>
            <a:ext cx="10400413" cy="6087543"/>
          </a:xfrm>
          <a:prstGeom prst="rect">
            <a:avLst/>
          </a:prstGeom>
        </p:spPr>
      </p:pic>
      <p:sp>
        <p:nvSpPr>
          <p:cNvPr id="2" name="Title 1"/>
          <p:cNvSpPr>
            <a:spLocks noGrp="1"/>
          </p:cNvSpPr>
          <p:nvPr>
            <p:ph type="title"/>
          </p:nvPr>
        </p:nvSpPr>
        <p:spPr>
          <a:xfrm>
            <a:off x="5958775" y="1295400"/>
            <a:ext cx="3932237" cy="1600200"/>
          </a:xfrm>
        </p:spPr>
        <p:txBody>
          <a:bodyPr/>
          <a:lstStyle/>
          <a:p>
            <a:r>
              <a:rPr lang="en-IN" dirty="0" smtClean="0"/>
              <a:t>Nature of restaurants</a:t>
            </a:r>
            <a:endParaRPr lang="en-IN" dirty="0"/>
          </a:p>
        </p:txBody>
      </p:sp>
      <p:sp>
        <p:nvSpPr>
          <p:cNvPr id="8" name="Text Placeholder 7"/>
          <p:cNvSpPr>
            <a:spLocks noGrp="1"/>
          </p:cNvSpPr>
          <p:nvPr>
            <p:ph type="body" sz="half" idx="2"/>
          </p:nvPr>
        </p:nvSpPr>
        <p:spPr>
          <a:xfrm>
            <a:off x="5958775" y="3225800"/>
            <a:ext cx="3932237" cy="3811588"/>
          </a:xfrm>
        </p:spPr>
        <p:txBody>
          <a:bodyPr/>
          <a:lstStyle/>
          <a:p>
            <a:r>
              <a:rPr lang="en-IN" dirty="0" smtClean="0"/>
              <a:t>The most preferred choice of restaurant is  Quick bites and Casual dining followed by Café. </a:t>
            </a:r>
            <a:endParaRPr lang="en-IN" dirty="0"/>
          </a:p>
        </p:txBody>
      </p:sp>
    </p:spTree>
    <p:extLst>
      <p:ext uri="{BB962C8B-B14F-4D97-AF65-F5344CB8AC3E}">
        <p14:creationId xmlns:p14="http://schemas.microsoft.com/office/powerpoint/2010/main" val="19099064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Type of restaurants</a:t>
            </a:r>
            <a:endParaRPr lang="en-IN"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4553441" y="457202"/>
            <a:ext cx="7375207" cy="5740596"/>
          </a:xfrm>
          <a:prstGeom prst="rect">
            <a:avLst/>
          </a:prstGeom>
        </p:spPr>
      </p:pic>
      <p:sp>
        <p:nvSpPr>
          <p:cNvPr id="4" name="Text Placeholder 3"/>
          <p:cNvSpPr>
            <a:spLocks noGrp="1"/>
          </p:cNvSpPr>
          <p:nvPr>
            <p:ph type="body" sz="half" idx="2"/>
          </p:nvPr>
        </p:nvSpPr>
        <p:spPr/>
        <p:txBody>
          <a:bodyPr/>
          <a:lstStyle/>
          <a:p>
            <a:r>
              <a:rPr lang="en-IN" dirty="0" smtClean="0"/>
              <a:t>North Indian Restaurants are large </a:t>
            </a:r>
            <a:r>
              <a:rPr lang="en-IN" dirty="0" smtClean="0"/>
              <a:t>in </a:t>
            </a:r>
            <a:r>
              <a:rPr lang="en-IN" dirty="0" smtClean="0"/>
              <a:t>number. Many outlet serve both north and south Indian dishes. </a:t>
            </a:r>
          </a:p>
          <a:p>
            <a:endParaRPr lang="en-IN" dirty="0"/>
          </a:p>
        </p:txBody>
      </p:sp>
    </p:spTree>
    <p:extLst>
      <p:ext uri="{BB962C8B-B14F-4D97-AF65-F5344CB8AC3E}">
        <p14:creationId xmlns:p14="http://schemas.microsoft.com/office/powerpoint/2010/main" val="38649283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Restaurant Enterprises</a:t>
            </a:r>
            <a:endParaRPr lang="en-IN"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4871864" y="325455"/>
            <a:ext cx="6912767" cy="6207089"/>
          </a:xfrm>
          <a:prstGeom prst="rect">
            <a:avLst/>
          </a:prstGeom>
        </p:spPr>
      </p:pic>
      <p:sp>
        <p:nvSpPr>
          <p:cNvPr id="4" name="Text Placeholder 3"/>
          <p:cNvSpPr>
            <a:spLocks noGrp="1"/>
          </p:cNvSpPr>
          <p:nvPr>
            <p:ph type="body" sz="half" idx="2"/>
          </p:nvPr>
        </p:nvSpPr>
        <p:spPr/>
        <p:txBody>
          <a:bodyPr/>
          <a:lstStyle/>
          <a:p>
            <a:r>
              <a:rPr lang="en-IN" dirty="0" smtClean="0"/>
              <a:t>Café coffee day has the largest number of outlets. However the numbers of other groups are quite comparable. </a:t>
            </a:r>
            <a:endParaRPr lang="en-IN" dirty="0"/>
          </a:p>
        </p:txBody>
      </p:sp>
    </p:spTree>
    <p:extLst>
      <p:ext uri="{BB962C8B-B14F-4D97-AF65-F5344CB8AC3E}">
        <p14:creationId xmlns:p14="http://schemas.microsoft.com/office/powerpoint/2010/main" val="19786309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Top recipes</a:t>
            </a:r>
            <a:endParaRPr lang="en-IN" dirty="0"/>
          </a:p>
        </p:txBody>
      </p:sp>
      <p:pic>
        <p:nvPicPr>
          <p:cNvPr id="6" name="Picture Placeholder 5"/>
          <p:cNvPicPr>
            <a:picLocks noGrp="1" noChangeAspect="1"/>
          </p:cNvPicPr>
          <p:nvPr>
            <p:ph type="pic" idx="1"/>
          </p:nvPr>
        </p:nvPicPr>
        <p:blipFill>
          <a:blip r:embed="rId2">
            <a:extLst>
              <a:ext uri="{28A0092B-C50C-407E-A947-70E740481C1C}">
                <a14:useLocalDpi xmlns:a14="http://schemas.microsoft.com/office/drawing/2010/main" val="0"/>
              </a:ext>
            </a:extLst>
          </a:blip>
          <a:srcRect l="1919" r="1919"/>
          <a:stretch>
            <a:fillRect/>
          </a:stretch>
        </p:blipFill>
        <p:spPr/>
      </p:pic>
      <p:sp>
        <p:nvSpPr>
          <p:cNvPr id="4" name="Text Placeholder 3"/>
          <p:cNvSpPr>
            <a:spLocks noGrp="1"/>
          </p:cNvSpPr>
          <p:nvPr>
            <p:ph type="body" sz="half" idx="2"/>
          </p:nvPr>
        </p:nvSpPr>
        <p:spPr/>
        <p:txBody>
          <a:bodyPr/>
          <a:lstStyle/>
          <a:p>
            <a:r>
              <a:rPr lang="en-IN" dirty="0" smtClean="0"/>
              <a:t>The most favoured recipe in Bangalore is Biriyani . Other favourite dishes are Paratha and Masala dosa</a:t>
            </a:r>
            <a:endParaRPr lang="en-IN" dirty="0"/>
          </a:p>
        </p:txBody>
      </p:sp>
    </p:spTree>
    <p:extLst>
      <p:ext uri="{BB962C8B-B14F-4D97-AF65-F5344CB8AC3E}">
        <p14:creationId xmlns:p14="http://schemas.microsoft.com/office/powerpoint/2010/main" val="13659070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IN" dirty="0" smtClean="0"/>
              <a:t>Cost analysis</a:t>
            </a:r>
            <a:endParaRPr lang="en-IN" dirty="0"/>
          </a:p>
        </p:txBody>
      </p:sp>
      <p:sp>
        <p:nvSpPr>
          <p:cNvPr id="8" name="Content Placeholder 7"/>
          <p:cNvSpPr>
            <a:spLocks noGrp="1"/>
          </p:cNvSpPr>
          <p:nvPr>
            <p:ph sz="half" idx="1"/>
          </p:nvPr>
        </p:nvSpPr>
        <p:spPr/>
        <p:txBody>
          <a:bodyPr/>
          <a:lstStyle/>
          <a:p>
            <a:r>
              <a:rPr lang="en-IN" dirty="0" smtClean="0"/>
              <a:t>The cost aspects are shown in the box plot. The average cost for two is around 360 </a:t>
            </a:r>
            <a:r>
              <a:rPr lang="en-IN" dirty="0" err="1" smtClean="0"/>
              <a:t>rs</a:t>
            </a:r>
            <a:r>
              <a:rPr lang="en-IN" dirty="0" smtClean="0"/>
              <a:t> while max is 950 </a:t>
            </a:r>
            <a:r>
              <a:rPr lang="en-IN" dirty="0" err="1" smtClean="0"/>
              <a:t>rs</a:t>
            </a:r>
            <a:r>
              <a:rPr lang="en-IN" dirty="0" smtClean="0"/>
              <a:t>. </a:t>
            </a:r>
            <a:endParaRPr lang="en-IN" dirty="0"/>
          </a:p>
        </p:txBody>
      </p:sp>
      <p:pic>
        <p:nvPicPr>
          <p:cNvPr id="12" name="Content Placeholder 11"/>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2207568" y="2708920"/>
            <a:ext cx="5616624" cy="3300765"/>
          </a:xfrm>
        </p:spPr>
      </p:pic>
      <p:pic>
        <p:nvPicPr>
          <p:cNvPr id="11" name="Picture 10"/>
          <p:cNvPicPr>
            <a:picLocks noChangeAspect="1"/>
          </p:cNvPicPr>
          <p:nvPr/>
        </p:nvPicPr>
        <p:blipFill>
          <a:blip r:embed="rId3"/>
          <a:stretch>
            <a:fillRect/>
          </a:stretch>
        </p:blipFill>
        <p:spPr>
          <a:xfrm>
            <a:off x="8865899" y="815124"/>
            <a:ext cx="2918733" cy="2223797"/>
          </a:xfrm>
          <a:prstGeom prst="rect">
            <a:avLst/>
          </a:prstGeom>
        </p:spPr>
      </p:pic>
    </p:spTree>
    <p:extLst>
      <p:ext uri="{BB962C8B-B14F-4D97-AF65-F5344CB8AC3E}">
        <p14:creationId xmlns:p14="http://schemas.microsoft.com/office/powerpoint/2010/main" val="50583496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p:cNvSpPr>
            <a:spLocks noGrp="1"/>
          </p:cNvSpPr>
          <p:nvPr>
            <p:ph idx="1"/>
          </p:nvPr>
        </p:nvSpPr>
        <p:spPr>
          <a:xfrm>
            <a:off x="838200" y="1484785"/>
            <a:ext cx="10515600" cy="1368152"/>
          </a:xfrm>
        </p:spPr>
        <p:txBody>
          <a:bodyPr>
            <a:normAutofit/>
          </a:bodyPr>
          <a:lstStyle/>
          <a:p>
            <a:r>
              <a:rPr lang="en-IN" dirty="0" smtClean="0"/>
              <a:t>From scatter plot we can say that there are very few votes for rating below 3.5. The average rate being 3.7. The maximum rating is 4.9</a:t>
            </a:r>
            <a:endParaRPr lang="en-IN" dirty="0"/>
          </a:p>
        </p:txBody>
      </p:sp>
      <p:sp>
        <p:nvSpPr>
          <p:cNvPr id="7" name="Title 6"/>
          <p:cNvSpPr>
            <a:spLocks noGrp="1"/>
          </p:cNvSpPr>
          <p:nvPr>
            <p:ph type="title"/>
          </p:nvPr>
        </p:nvSpPr>
        <p:spPr/>
        <p:txBody>
          <a:bodyPr/>
          <a:lstStyle/>
          <a:p>
            <a:r>
              <a:rPr lang="en-IN" dirty="0" smtClean="0"/>
              <a:t>Rating and Votes</a:t>
            </a:r>
            <a:endParaRPr lang="en-IN" dirty="0"/>
          </a:p>
        </p:txBody>
      </p:sp>
      <p:pic>
        <p:nvPicPr>
          <p:cNvPr id="5" name="Picture 4"/>
          <p:cNvPicPr>
            <a:picLocks noChangeAspect="1"/>
          </p:cNvPicPr>
          <p:nvPr/>
        </p:nvPicPr>
        <p:blipFill>
          <a:blip r:embed="rId2"/>
          <a:stretch>
            <a:fillRect/>
          </a:stretch>
        </p:blipFill>
        <p:spPr>
          <a:xfrm>
            <a:off x="1560362" y="2362281"/>
            <a:ext cx="2304256" cy="1730272"/>
          </a:xfrm>
          <a:prstGeom prst="rect">
            <a:avLst/>
          </a:prstGeom>
        </p:spPr>
      </p:pic>
      <p:pic>
        <p:nvPicPr>
          <p:cNvPr id="12" name="Content Placeholder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1243" y="2561268"/>
            <a:ext cx="7247843" cy="3687702"/>
          </a:xfrm>
          <a:prstGeom prst="rect">
            <a:avLst/>
          </a:prstGeom>
        </p:spPr>
      </p:pic>
      <p:pic>
        <p:nvPicPr>
          <p:cNvPr id="13" name="Picture 12"/>
          <p:cNvPicPr>
            <a:picLocks noChangeAspect="1"/>
          </p:cNvPicPr>
          <p:nvPr/>
        </p:nvPicPr>
        <p:blipFill>
          <a:blip r:embed="rId4"/>
          <a:stretch>
            <a:fillRect/>
          </a:stretch>
        </p:blipFill>
        <p:spPr>
          <a:xfrm>
            <a:off x="623392" y="4149080"/>
            <a:ext cx="3753043" cy="2394073"/>
          </a:xfrm>
          <a:prstGeom prst="rect">
            <a:avLst/>
          </a:prstGeom>
        </p:spPr>
      </p:pic>
    </p:spTree>
    <p:extLst>
      <p:ext uri="{BB962C8B-B14F-4D97-AF65-F5344CB8AC3E}">
        <p14:creationId xmlns:p14="http://schemas.microsoft.com/office/powerpoint/2010/main" val="240458304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dirty="0" smtClean="0"/>
              <a:t>South Indian Restaurant Groups</a:t>
            </a:r>
            <a:endParaRPr lang="en-IN" dirty="0"/>
          </a:p>
        </p:txBody>
      </p:sp>
      <p:pic>
        <p:nvPicPr>
          <p:cNvPr id="4" name="Content Placeholder 3"/>
          <p:cNvPicPr>
            <a:picLocks noGrp="1" noChangeAspect="1"/>
          </p:cNvPicPr>
          <p:nvPr>
            <p:ph type="pic" idx="1"/>
          </p:nvPr>
        </p:nvPicPr>
        <p:blipFill>
          <a:blip r:embed="rId2">
            <a:extLst>
              <a:ext uri="{28A0092B-C50C-407E-A947-70E740481C1C}">
                <a14:useLocalDpi xmlns:a14="http://schemas.microsoft.com/office/drawing/2010/main" val="0"/>
              </a:ext>
            </a:extLst>
          </a:blip>
          <a:srcRect l="679" r="679"/>
          <a:stretch>
            <a:fillRect/>
          </a:stretch>
        </p:blipFill>
        <p:spPr/>
      </p:pic>
      <p:sp>
        <p:nvSpPr>
          <p:cNvPr id="6" name="Text Placeholder 5"/>
          <p:cNvSpPr>
            <a:spLocks noGrp="1"/>
          </p:cNvSpPr>
          <p:nvPr>
            <p:ph type="body" sz="half" idx="2"/>
          </p:nvPr>
        </p:nvSpPr>
        <p:spPr/>
        <p:txBody>
          <a:bodyPr/>
          <a:lstStyle/>
          <a:p>
            <a:r>
              <a:rPr lang="en-IN" dirty="0" err="1" smtClean="0"/>
              <a:t>Vijayalakshmi</a:t>
            </a:r>
            <a:r>
              <a:rPr lang="en-IN" dirty="0" smtClean="0"/>
              <a:t>, </a:t>
            </a:r>
            <a:r>
              <a:rPr lang="en-IN" dirty="0" err="1" smtClean="0"/>
              <a:t>chetty’s</a:t>
            </a:r>
            <a:r>
              <a:rPr lang="en-IN" dirty="0" smtClean="0"/>
              <a:t> coffee and Yum </a:t>
            </a:r>
            <a:r>
              <a:rPr lang="en-IN" dirty="0" err="1" smtClean="0"/>
              <a:t>Yum</a:t>
            </a:r>
            <a:r>
              <a:rPr lang="en-IN" dirty="0" smtClean="0"/>
              <a:t> South has large number of outlets</a:t>
            </a:r>
            <a:endParaRPr lang="en-IN" dirty="0"/>
          </a:p>
        </p:txBody>
      </p:sp>
    </p:spTree>
    <p:extLst>
      <p:ext uri="{BB962C8B-B14F-4D97-AF65-F5344CB8AC3E}">
        <p14:creationId xmlns:p14="http://schemas.microsoft.com/office/powerpoint/2010/main" val="230969068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Nature of south Indian Restaurants</a:t>
            </a:r>
            <a:endParaRPr lang="en-IN"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l="1684" r="1684"/>
          <a:stretch>
            <a:fillRect/>
          </a:stretch>
        </p:blipFill>
        <p:spPr/>
      </p:pic>
      <p:sp>
        <p:nvSpPr>
          <p:cNvPr id="4" name="Text Placeholder 3"/>
          <p:cNvSpPr>
            <a:spLocks noGrp="1"/>
          </p:cNvSpPr>
          <p:nvPr>
            <p:ph type="body" sz="half" idx="2"/>
          </p:nvPr>
        </p:nvSpPr>
        <p:spPr/>
        <p:txBody>
          <a:bodyPr/>
          <a:lstStyle/>
          <a:p>
            <a:r>
              <a:rPr lang="en-IN" dirty="0" smtClean="0"/>
              <a:t>Almost all the south Indian restaurants are quick bite type. Very few are casual dining. One can see scope for Casual dining restaurants. </a:t>
            </a:r>
            <a:endParaRPr lang="en-IN" dirty="0"/>
          </a:p>
        </p:txBody>
      </p:sp>
    </p:spTree>
    <p:extLst>
      <p:ext uri="{BB962C8B-B14F-4D97-AF65-F5344CB8AC3E}">
        <p14:creationId xmlns:p14="http://schemas.microsoft.com/office/powerpoint/2010/main" val="296230983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IN" dirty="0" smtClean="0"/>
              <a:t>Locations with most and least number of south Indian restaurants</a:t>
            </a:r>
            <a:endParaRPr lang="en-IN" dirty="0"/>
          </a:p>
        </p:txBody>
      </p:sp>
      <p:pic>
        <p:nvPicPr>
          <p:cNvPr id="6" name="Picture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556695"/>
            <a:ext cx="10515600" cy="4547886"/>
          </a:xfrm>
        </p:spPr>
      </p:pic>
    </p:spTree>
    <p:extLst>
      <p:ext uri="{BB962C8B-B14F-4D97-AF65-F5344CB8AC3E}">
        <p14:creationId xmlns:p14="http://schemas.microsoft.com/office/powerpoint/2010/main" val="30996448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Introduction</a:t>
            </a:r>
            <a:endParaRPr lang="en-IN" dirty="0"/>
          </a:p>
        </p:txBody>
      </p:sp>
      <p:sp>
        <p:nvSpPr>
          <p:cNvPr id="3" name="Content Placeholder 2"/>
          <p:cNvSpPr>
            <a:spLocks noGrp="1"/>
          </p:cNvSpPr>
          <p:nvPr>
            <p:ph idx="1"/>
          </p:nvPr>
        </p:nvSpPr>
        <p:spPr/>
        <p:txBody>
          <a:bodyPr>
            <a:normAutofit fontScale="92500" lnSpcReduction="10000"/>
          </a:bodyPr>
          <a:lstStyle/>
          <a:p>
            <a:r>
              <a:rPr lang="en-IN" dirty="0"/>
              <a:t>Bangalore is the capital city of </a:t>
            </a:r>
            <a:r>
              <a:rPr lang="en-IN" dirty="0" smtClean="0"/>
              <a:t>Karnataka, India. </a:t>
            </a:r>
            <a:r>
              <a:rPr lang="en-IN" dirty="0"/>
              <a:t>One of the densely populated cities in India, there is huge opportunity for restaurants. But opening a restaurants needs a lot of planning. It is finally the customer who sustain the business. hence analysis of an existing data can bring out many factors, such as what item is popular in a locality, average price for food, etc. </a:t>
            </a:r>
            <a:endParaRPr lang="en-IN" dirty="0" smtClean="0"/>
          </a:p>
          <a:p>
            <a:r>
              <a:rPr lang="en-IN" dirty="0" smtClean="0"/>
              <a:t>Following </a:t>
            </a:r>
            <a:r>
              <a:rPr lang="en-IN" dirty="0"/>
              <a:t>are few considerations to be taken into account while opening a restaurant .</a:t>
            </a:r>
          </a:p>
          <a:p>
            <a:pPr lvl="1"/>
            <a:r>
              <a:rPr lang="en-IN" dirty="0"/>
              <a:t>Ideal location - based on density of population and type. </a:t>
            </a:r>
          </a:p>
          <a:p>
            <a:pPr lvl="1"/>
            <a:r>
              <a:rPr lang="en-IN" dirty="0"/>
              <a:t>Type of </a:t>
            </a:r>
            <a:r>
              <a:rPr lang="en-IN" dirty="0" smtClean="0"/>
              <a:t>restaurant – North Indian, south Indian, Chinese, Café, bakery, </a:t>
            </a:r>
            <a:r>
              <a:rPr lang="en-IN" dirty="0" err="1" smtClean="0"/>
              <a:t>etc</a:t>
            </a:r>
            <a:endParaRPr lang="en-IN" dirty="0"/>
          </a:p>
          <a:p>
            <a:pPr lvl="1"/>
            <a:r>
              <a:rPr lang="en-IN" dirty="0"/>
              <a:t>Target customers - richness, if they are ready to pay more</a:t>
            </a:r>
          </a:p>
          <a:p>
            <a:pPr lvl="1"/>
            <a:r>
              <a:rPr lang="en-IN" dirty="0"/>
              <a:t>Competition - </a:t>
            </a:r>
            <a:r>
              <a:rPr lang="en-IN" dirty="0" smtClean="0"/>
              <a:t>existing </a:t>
            </a:r>
            <a:r>
              <a:rPr lang="en-IN" dirty="0"/>
              <a:t>business and their performance parameters</a:t>
            </a:r>
          </a:p>
          <a:p>
            <a:pPr lvl="1"/>
            <a:r>
              <a:rPr lang="en-IN" dirty="0"/>
              <a:t>Operating hours - what time or day of the week the people visit restaurants most often?</a:t>
            </a:r>
          </a:p>
          <a:p>
            <a:pPr lvl="1"/>
            <a:r>
              <a:rPr lang="en-IN" dirty="0"/>
              <a:t>Size of restaurant - It should be small restaurant of few tables or large one?</a:t>
            </a:r>
          </a:p>
          <a:p>
            <a:pPr lvl="1"/>
            <a:r>
              <a:rPr lang="en-IN" dirty="0"/>
              <a:t>Uniqueness - what makes the difference from other restaurants</a:t>
            </a:r>
            <a:r>
              <a:rPr lang="en-IN" dirty="0" smtClean="0"/>
              <a:t>?</a:t>
            </a:r>
          </a:p>
          <a:p>
            <a:r>
              <a:rPr lang="en-IN" dirty="0" smtClean="0"/>
              <a:t>Apart from these there are several things like finance, policies, legal aspects.</a:t>
            </a:r>
          </a:p>
          <a:p>
            <a:pPr marL="0" indent="0">
              <a:buNone/>
            </a:pPr>
            <a:endParaRPr lang="en-IN" dirty="0"/>
          </a:p>
        </p:txBody>
      </p:sp>
    </p:spTree>
    <p:extLst>
      <p:ext uri="{BB962C8B-B14F-4D97-AF65-F5344CB8AC3E}">
        <p14:creationId xmlns:p14="http://schemas.microsoft.com/office/powerpoint/2010/main" val="181784086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IN" dirty="0" smtClean="0"/>
              <a:t>South Indian restaurants with rating &gt; 4.5</a:t>
            </a:r>
            <a:endParaRPr lang="en-IN" dirty="0"/>
          </a:p>
        </p:txBody>
      </p:sp>
      <p:sp>
        <p:nvSpPr>
          <p:cNvPr id="5" name="Content Placeholder 4"/>
          <p:cNvSpPr>
            <a:spLocks noGrp="1"/>
          </p:cNvSpPr>
          <p:nvPr>
            <p:ph sz="half" idx="1"/>
          </p:nvPr>
        </p:nvSpPr>
        <p:spPr/>
        <p:txBody>
          <a:bodyPr/>
          <a:lstStyle/>
          <a:p>
            <a:r>
              <a:rPr lang="en-IN" dirty="0" err="1" smtClean="0"/>
              <a:t>Taaza</a:t>
            </a:r>
            <a:r>
              <a:rPr lang="en-IN" dirty="0" smtClean="0"/>
              <a:t> </a:t>
            </a:r>
            <a:r>
              <a:rPr lang="en-IN" dirty="0" err="1" smtClean="0"/>
              <a:t>Thindi</a:t>
            </a:r>
            <a:r>
              <a:rPr lang="en-IN" dirty="0" smtClean="0"/>
              <a:t>, </a:t>
            </a:r>
            <a:r>
              <a:rPr lang="en-IN" dirty="0" err="1" smtClean="0"/>
              <a:t>Bramhin’s</a:t>
            </a:r>
            <a:r>
              <a:rPr lang="en-IN" dirty="0" smtClean="0"/>
              <a:t> coffee bar, Oota Bangalore and CTR are very good choice in Bangalore. </a:t>
            </a:r>
            <a:endParaRPr lang="en-IN" dirty="0"/>
          </a:p>
        </p:txBody>
      </p:sp>
      <p:pic>
        <p:nvPicPr>
          <p:cNvPr id="7" name="Content Placeholder 6"/>
          <p:cNvPicPr>
            <a:picLocks noGrp="1" noChangeAspect="1"/>
          </p:cNvPicPr>
          <p:nvPr>
            <p:ph sz="half" idx="2"/>
          </p:nvPr>
        </p:nvPicPr>
        <p:blipFill>
          <a:blip r:embed="rId2"/>
          <a:stretch>
            <a:fillRect/>
          </a:stretch>
        </p:blipFill>
        <p:spPr>
          <a:xfrm>
            <a:off x="6285648" y="1751798"/>
            <a:ext cx="4954704" cy="4086242"/>
          </a:xfrm>
          <a:prstGeom prst="rect">
            <a:avLst/>
          </a:prstGeom>
        </p:spPr>
      </p:pic>
    </p:spTree>
    <p:extLst>
      <p:ext uri="{BB962C8B-B14F-4D97-AF65-F5344CB8AC3E}">
        <p14:creationId xmlns:p14="http://schemas.microsoft.com/office/powerpoint/2010/main" val="41802170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Results and Discussion</a:t>
            </a:r>
            <a:endParaRPr lang="en-IN" dirty="0"/>
          </a:p>
        </p:txBody>
      </p:sp>
      <p:sp>
        <p:nvSpPr>
          <p:cNvPr id="3" name="Content Placeholder 2"/>
          <p:cNvSpPr>
            <a:spLocks noGrp="1"/>
          </p:cNvSpPr>
          <p:nvPr>
            <p:ph idx="1"/>
          </p:nvPr>
        </p:nvSpPr>
        <p:spPr/>
        <p:txBody>
          <a:bodyPr>
            <a:normAutofit/>
          </a:bodyPr>
          <a:lstStyle/>
          <a:p>
            <a:r>
              <a:rPr lang="en-IN" dirty="0" smtClean="0"/>
              <a:t>From the analysis we observe the following</a:t>
            </a:r>
          </a:p>
          <a:p>
            <a:pPr lvl="1"/>
            <a:r>
              <a:rPr lang="en-IN" dirty="0" smtClean="0"/>
              <a:t>BTM layout has maximum number of restaurants. There are more than 2000 restaurants in Whitefield already</a:t>
            </a:r>
          </a:p>
          <a:p>
            <a:pPr lvl="1"/>
            <a:r>
              <a:rPr lang="en-IN" dirty="0" smtClean="0"/>
              <a:t>Quick bites and Casual dining are the  is the most common type of restaurant types in Bangalore. Noticeably there is large number of delivery only services without dining options. </a:t>
            </a:r>
          </a:p>
          <a:p>
            <a:pPr lvl="1"/>
            <a:r>
              <a:rPr lang="en-IN" dirty="0" smtClean="0"/>
              <a:t>Café coffee day has the maximum number of outlets in Bangalore followed by </a:t>
            </a:r>
            <a:r>
              <a:rPr lang="en-IN" dirty="0" err="1" smtClean="0"/>
              <a:t>Onesta</a:t>
            </a:r>
            <a:r>
              <a:rPr lang="en-IN" dirty="0" smtClean="0"/>
              <a:t> and Just bake which are bakeries. Empire Group is the maximum number of casual dining restaurants.</a:t>
            </a:r>
          </a:p>
          <a:p>
            <a:pPr lvl="1"/>
            <a:r>
              <a:rPr lang="en-IN" dirty="0" smtClean="0"/>
              <a:t>Biriyani is the most popular dish in Bangalore. Other popular menu items are masala dosa and paratha. </a:t>
            </a:r>
          </a:p>
          <a:p>
            <a:pPr lvl="1"/>
            <a:r>
              <a:rPr lang="en-IN" dirty="0" smtClean="0"/>
              <a:t>Most restaurants allow online delivery but few allow online table  booking. This can indicate restaurants are small business. </a:t>
            </a:r>
          </a:p>
          <a:p>
            <a:pPr lvl="1"/>
            <a:endParaRPr lang="en-IN" dirty="0" smtClean="0"/>
          </a:p>
          <a:p>
            <a:pPr lvl="1"/>
            <a:endParaRPr lang="en-IN" dirty="0" smtClean="0"/>
          </a:p>
          <a:p>
            <a:pPr lvl="1"/>
            <a:endParaRPr lang="en-IN" dirty="0" smtClean="0"/>
          </a:p>
          <a:p>
            <a:pPr lvl="1"/>
            <a:endParaRPr lang="en-IN" dirty="0"/>
          </a:p>
        </p:txBody>
      </p:sp>
    </p:spTree>
    <p:extLst>
      <p:ext uri="{BB962C8B-B14F-4D97-AF65-F5344CB8AC3E}">
        <p14:creationId xmlns:p14="http://schemas.microsoft.com/office/powerpoint/2010/main" val="358907333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Conclusion </a:t>
            </a:r>
            <a:endParaRPr lang="en-IN" dirty="0"/>
          </a:p>
        </p:txBody>
      </p:sp>
      <p:sp>
        <p:nvSpPr>
          <p:cNvPr id="3" name="Content Placeholder 2"/>
          <p:cNvSpPr>
            <a:spLocks noGrp="1"/>
          </p:cNvSpPr>
          <p:nvPr>
            <p:ph idx="1"/>
          </p:nvPr>
        </p:nvSpPr>
        <p:spPr/>
        <p:txBody>
          <a:bodyPr>
            <a:normAutofit/>
          </a:bodyPr>
          <a:lstStyle/>
          <a:p>
            <a:r>
              <a:rPr lang="en-IN" dirty="0" smtClean="0"/>
              <a:t>The South Indian restaurant has quite demand since there are not many outlets in several locations when compared to other types. However most of the restaurants serve both south and north Indian style of food. One should be careful about this choice to serve only south Indian dishes.</a:t>
            </a:r>
          </a:p>
          <a:p>
            <a:r>
              <a:rPr lang="en-IN" dirty="0" smtClean="0"/>
              <a:t>From the analysis we can conclude that</a:t>
            </a:r>
          </a:p>
          <a:p>
            <a:pPr lvl="1"/>
            <a:r>
              <a:rPr lang="en-IN" dirty="0" smtClean="0"/>
              <a:t>Scope for south Indian restaurant with casual dining is large since most of them </a:t>
            </a:r>
            <a:r>
              <a:rPr lang="en-IN" dirty="0" err="1" smtClean="0"/>
              <a:t>doest</a:t>
            </a:r>
            <a:r>
              <a:rPr lang="en-IN" dirty="0" smtClean="0"/>
              <a:t> have seating. </a:t>
            </a:r>
          </a:p>
          <a:p>
            <a:pPr lvl="1"/>
            <a:r>
              <a:rPr lang="en-IN" dirty="0" smtClean="0"/>
              <a:t>Most common dishes should be masala dosa, paratha and Biriyani. </a:t>
            </a:r>
          </a:p>
          <a:p>
            <a:pPr lvl="1"/>
            <a:r>
              <a:rPr lang="en-IN" dirty="0" smtClean="0"/>
              <a:t>Most preferred location is around </a:t>
            </a:r>
            <a:r>
              <a:rPr lang="en-IN" dirty="0" err="1" smtClean="0"/>
              <a:t>Jayanagar</a:t>
            </a:r>
            <a:r>
              <a:rPr lang="en-IN" dirty="0" smtClean="0"/>
              <a:t>, JP </a:t>
            </a:r>
            <a:r>
              <a:rPr lang="en-IN" dirty="0" err="1" smtClean="0"/>
              <a:t>nagar</a:t>
            </a:r>
            <a:r>
              <a:rPr lang="en-IN" dirty="0" smtClean="0"/>
              <a:t> and </a:t>
            </a:r>
            <a:r>
              <a:rPr lang="en-IN" dirty="0" err="1" smtClean="0"/>
              <a:t>Basavanagudi</a:t>
            </a:r>
            <a:r>
              <a:rPr lang="en-IN" dirty="0" smtClean="0"/>
              <a:t>. A </a:t>
            </a:r>
            <a:r>
              <a:rPr lang="en-IN" dirty="0" err="1" smtClean="0"/>
              <a:t>sepearte</a:t>
            </a:r>
            <a:r>
              <a:rPr lang="en-IN" dirty="0" smtClean="0"/>
              <a:t> survey may be needed to access if there is demand for south Indian dishes in other locations. </a:t>
            </a:r>
          </a:p>
          <a:p>
            <a:pPr lvl="1"/>
            <a:r>
              <a:rPr lang="en-IN" dirty="0" smtClean="0"/>
              <a:t>The competition should be kept in mind: The top restaurants are </a:t>
            </a:r>
            <a:r>
              <a:rPr lang="en-IN" dirty="0" err="1" smtClean="0"/>
              <a:t>Bramhin’s</a:t>
            </a:r>
            <a:r>
              <a:rPr lang="en-IN" dirty="0" smtClean="0"/>
              <a:t> coffee, CTR,  Oota and </a:t>
            </a:r>
            <a:r>
              <a:rPr lang="en-IN" dirty="0" err="1" smtClean="0"/>
              <a:t>Taaza</a:t>
            </a:r>
            <a:r>
              <a:rPr lang="en-IN" dirty="0" smtClean="0"/>
              <a:t> </a:t>
            </a:r>
            <a:r>
              <a:rPr lang="en-IN" dirty="0" err="1" smtClean="0"/>
              <a:t>Thindi</a:t>
            </a:r>
            <a:r>
              <a:rPr lang="en-IN" dirty="0" smtClean="0"/>
              <a:t>. </a:t>
            </a:r>
          </a:p>
          <a:p>
            <a:pPr lvl="1"/>
            <a:r>
              <a:rPr lang="en-IN" dirty="0" smtClean="0"/>
              <a:t>Online ordering will add value to the restaurant. </a:t>
            </a:r>
            <a:endParaRPr lang="en-IN" dirty="0"/>
          </a:p>
        </p:txBody>
      </p:sp>
    </p:spTree>
    <p:extLst>
      <p:ext uri="{BB962C8B-B14F-4D97-AF65-F5344CB8AC3E}">
        <p14:creationId xmlns:p14="http://schemas.microsoft.com/office/powerpoint/2010/main" val="33105266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The business problem</a:t>
            </a:r>
            <a:endParaRPr lang="en-IN" dirty="0"/>
          </a:p>
        </p:txBody>
      </p:sp>
      <p:sp>
        <p:nvSpPr>
          <p:cNvPr id="3" name="Content Placeholder 2"/>
          <p:cNvSpPr>
            <a:spLocks noGrp="1"/>
          </p:cNvSpPr>
          <p:nvPr>
            <p:ph idx="1"/>
          </p:nvPr>
        </p:nvSpPr>
        <p:spPr/>
        <p:txBody>
          <a:bodyPr/>
          <a:lstStyle/>
          <a:p>
            <a:r>
              <a:rPr lang="en-IN" dirty="0" smtClean="0"/>
              <a:t>Let us try to address the following questions</a:t>
            </a:r>
          </a:p>
          <a:p>
            <a:pPr lvl="1"/>
            <a:r>
              <a:rPr lang="en-IN" dirty="0" smtClean="0"/>
              <a:t>Which is the ideal location in Bangalore for a south Indian restaurant?</a:t>
            </a:r>
          </a:p>
          <a:p>
            <a:pPr lvl="1"/>
            <a:r>
              <a:rPr lang="en-IN" dirty="0" smtClean="0"/>
              <a:t>What is the menu should be included? What price should be fixed for items?</a:t>
            </a:r>
          </a:p>
          <a:p>
            <a:pPr lvl="1"/>
            <a:r>
              <a:rPr lang="en-IN" dirty="0" smtClean="0"/>
              <a:t>Who are the biggest competitors? </a:t>
            </a:r>
          </a:p>
          <a:p>
            <a:pPr lvl="1"/>
            <a:r>
              <a:rPr lang="en-IN" dirty="0" smtClean="0"/>
              <a:t>What </a:t>
            </a:r>
            <a:r>
              <a:rPr lang="en-IN" dirty="0" smtClean="0"/>
              <a:t>should be </a:t>
            </a:r>
            <a:r>
              <a:rPr lang="en-IN" dirty="0" smtClean="0"/>
              <a:t>the seating capacity? How big should be restaurant?</a:t>
            </a:r>
          </a:p>
          <a:p>
            <a:endParaRPr lang="en-IN" dirty="0"/>
          </a:p>
        </p:txBody>
      </p:sp>
    </p:spTree>
    <p:extLst>
      <p:ext uri="{BB962C8B-B14F-4D97-AF65-F5344CB8AC3E}">
        <p14:creationId xmlns:p14="http://schemas.microsoft.com/office/powerpoint/2010/main" val="32205327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chor="ctr"/>
          <a:lstStyle/>
          <a:p>
            <a:r>
              <a:rPr lang="en-IN" sz="4400" dirty="0" smtClean="0"/>
              <a:t>Data</a:t>
            </a:r>
            <a:endParaRPr lang="en-IN" dirty="0"/>
          </a:p>
        </p:txBody>
      </p:sp>
      <p:sp>
        <p:nvSpPr>
          <p:cNvPr id="10" name="Text Placeholder 9"/>
          <p:cNvSpPr>
            <a:spLocks noGrp="1"/>
          </p:cNvSpPr>
          <p:nvPr>
            <p:ph type="body" sz="half" idx="2"/>
          </p:nvPr>
        </p:nvSpPr>
        <p:spPr>
          <a:xfrm>
            <a:off x="839788" y="2057400"/>
            <a:ext cx="4473357" cy="4471580"/>
          </a:xfrm>
        </p:spPr>
        <p:txBody>
          <a:bodyPr>
            <a:noAutofit/>
          </a:bodyPr>
          <a:lstStyle/>
          <a:p>
            <a:r>
              <a:rPr lang="en-IN" sz="2400" dirty="0" smtClean="0"/>
              <a:t>In this analysis I will use the data provided by Zomato published on the </a:t>
            </a:r>
            <a:r>
              <a:rPr lang="en-IN" sz="2400" dirty="0" err="1" smtClean="0"/>
              <a:t>Kaggle</a:t>
            </a:r>
            <a:r>
              <a:rPr lang="en-IN" sz="2400" dirty="0" smtClean="0"/>
              <a:t> website. Following information can be obtained from the CSV file</a:t>
            </a:r>
          </a:p>
          <a:p>
            <a:pPr lvl="1"/>
            <a:r>
              <a:rPr lang="en-IN" sz="2000" dirty="0" smtClean="0"/>
              <a:t>Name, address, </a:t>
            </a:r>
            <a:r>
              <a:rPr lang="en-IN" sz="2000" dirty="0" err="1" smtClean="0"/>
              <a:t>url</a:t>
            </a:r>
            <a:r>
              <a:rPr lang="en-IN" sz="2000" dirty="0" smtClean="0"/>
              <a:t>, phone </a:t>
            </a:r>
          </a:p>
          <a:p>
            <a:pPr lvl="1"/>
            <a:r>
              <a:rPr lang="en-IN" sz="2000" dirty="0" smtClean="0"/>
              <a:t>Location, Type [ 2 sets found]</a:t>
            </a:r>
          </a:p>
          <a:p>
            <a:pPr lvl="1"/>
            <a:r>
              <a:rPr lang="en-IN" sz="2000" dirty="0" smtClean="0"/>
              <a:t>Rating, Votes</a:t>
            </a:r>
          </a:p>
          <a:p>
            <a:pPr lvl="1"/>
            <a:r>
              <a:rPr lang="en-IN" sz="2000" dirty="0" smtClean="0"/>
              <a:t>Cost for two</a:t>
            </a:r>
          </a:p>
          <a:p>
            <a:pPr lvl="1"/>
            <a:r>
              <a:rPr lang="en-IN" sz="2000" dirty="0" smtClean="0"/>
              <a:t>Online table booking and ordering facilities</a:t>
            </a:r>
          </a:p>
          <a:p>
            <a:pPr lvl="1"/>
            <a:r>
              <a:rPr lang="en-IN" sz="2000" dirty="0" smtClean="0"/>
              <a:t>Cuisines</a:t>
            </a:r>
            <a:r>
              <a:rPr lang="en-IN" sz="2000" b="1" dirty="0" smtClean="0"/>
              <a:t>, </a:t>
            </a:r>
            <a:r>
              <a:rPr lang="en-IN" sz="2000" dirty="0" smtClean="0"/>
              <a:t>dishes liked</a:t>
            </a:r>
          </a:p>
        </p:txBody>
      </p:sp>
      <p:pic>
        <p:nvPicPr>
          <p:cNvPr id="16" name="Picture Placeholder 15"/>
          <p:cNvPicPr>
            <a:picLocks noGrp="1" noChangeAspect="1"/>
          </p:cNvPicPr>
          <p:nvPr>
            <p:ph type="pic" idx="1"/>
          </p:nvPr>
        </p:nvPicPr>
        <p:blipFill>
          <a:blip r:embed="rId2"/>
          <a:stretch>
            <a:fillRect/>
          </a:stretch>
        </p:blipFill>
        <p:spPr>
          <a:xfrm>
            <a:off x="6078339" y="457200"/>
            <a:ext cx="5577856" cy="5569966"/>
          </a:xfrm>
          <a:prstGeom prst="rect">
            <a:avLst/>
          </a:prstGeom>
        </p:spPr>
      </p:pic>
      <p:sp>
        <p:nvSpPr>
          <p:cNvPr id="17" name="Rectangle 16"/>
          <p:cNvSpPr/>
          <p:nvPr/>
        </p:nvSpPr>
        <p:spPr>
          <a:xfrm>
            <a:off x="7221338" y="6128870"/>
            <a:ext cx="4136473" cy="400110"/>
          </a:xfrm>
          <a:prstGeom prst="rect">
            <a:avLst/>
          </a:prstGeom>
        </p:spPr>
        <p:txBody>
          <a:bodyPr wrap="square">
            <a:spAutoFit/>
          </a:bodyPr>
          <a:lstStyle/>
          <a:p>
            <a:r>
              <a:rPr lang="en-IN" sz="2000" dirty="0" smtClean="0"/>
              <a:t>Data: </a:t>
            </a:r>
            <a:r>
              <a:rPr lang="en-IN" sz="2000" dirty="0" err="1" smtClean="0">
                <a:hlinkClick r:id="rId3"/>
              </a:rPr>
              <a:t>Kaggle</a:t>
            </a:r>
            <a:r>
              <a:rPr lang="en-IN" sz="2000" dirty="0" smtClean="0">
                <a:hlinkClick r:id="rId3"/>
              </a:rPr>
              <a:t> Zomato data Bangalore</a:t>
            </a:r>
            <a:r>
              <a:rPr lang="en-IN" sz="2000" dirty="0" smtClean="0"/>
              <a:t>  </a:t>
            </a:r>
            <a:endParaRPr lang="en-IN" sz="2000" dirty="0"/>
          </a:p>
        </p:txBody>
      </p:sp>
    </p:spTree>
    <p:extLst>
      <p:ext uri="{BB962C8B-B14F-4D97-AF65-F5344CB8AC3E}">
        <p14:creationId xmlns:p14="http://schemas.microsoft.com/office/powerpoint/2010/main" val="12148980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Data</a:t>
            </a:r>
            <a:endParaRPr lang="en-IN" dirty="0"/>
          </a:p>
        </p:txBody>
      </p:sp>
      <p:sp>
        <p:nvSpPr>
          <p:cNvPr id="3" name="Content Placeholder 2"/>
          <p:cNvSpPr>
            <a:spLocks noGrp="1"/>
          </p:cNvSpPr>
          <p:nvPr>
            <p:ph idx="1"/>
          </p:nvPr>
        </p:nvSpPr>
        <p:spPr/>
        <p:txBody>
          <a:bodyPr>
            <a:normAutofit/>
          </a:bodyPr>
          <a:lstStyle/>
          <a:p>
            <a:r>
              <a:rPr lang="en-IN" dirty="0" smtClean="0"/>
              <a:t>Several fields in the data are incomplete. We will analyse with the best of data available. Further the dataset may not cover all the restaurants in Bangalore, few many not have registered on Zomato.</a:t>
            </a:r>
          </a:p>
          <a:p>
            <a:r>
              <a:rPr lang="en-IN" dirty="0" smtClean="0"/>
              <a:t>Data Wrangling: Rename few columns, delete the non-important columns, Format the data. </a:t>
            </a:r>
          </a:p>
          <a:p>
            <a:r>
              <a:rPr lang="en-IN" dirty="0" smtClean="0"/>
              <a:t>There is no coordinate data available in CSV. However we will fetch it using </a:t>
            </a:r>
            <a:r>
              <a:rPr lang="en-IN" dirty="0" err="1" smtClean="0"/>
              <a:t>geopy</a:t>
            </a:r>
            <a:endParaRPr lang="en-IN" dirty="0" smtClean="0"/>
          </a:p>
          <a:p>
            <a:r>
              <a:rPr lang="en-IN" dirty="0" smtClean="0"/>
              <a:t>We will import the folium leaflet maps to create informative visualisations in the maps</a:t>
            </a:r>
          </a:p>
          <a:p>
            <a:endParaRPr lang="en-IN" dirty="0"/>
          </a:p>
          <a:p>
            <a:endParaRPr lang="en-IN" dirty="0" smtClean="0"/>
          </a:p>
        </p:txBody>
      </p:sp>
    </p:spTree>
    <p:extLst>
      <p:ext uri="{BB962C8B-B14F-4D97-AF65-F5344CB8AC3E}">
        <p14:creationId xmlns:p14="http://schemas.microsoft.com/office/powerpoint/2010/main" val="10238432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Methodology</a:t>
            </a:r>
            <a:endParaRPr lang="en-IN" dirty="0"/>
          </a:p>
        </p:txBody>
      </p:sp>
      <p:sp>
        <p:nvSpPr>
          <p:cNvPr id="3" name="Content Placeholder 2"/>
          <p:cNvSpPr>
            <a:spLocks noGrp="1"/>
          </p:cNvSpPr>
          <p:nvPr>
            <p:ph idx="1"/>
          </p:nvPr>
        </p:nvSpPr>
        <p:spPr/>
        <p:txBody>
          <a:bodyPr/>
          <a:lstStyle/>
          <a:p>
            <a:r>
              <a:rPr lang="en-IN" dirty="0" smtClean="0"/>
              <a:t>Before starting a restaurant one has to understand the existing scenario of the business in the city. For example the restaurants in Toronto will be very different from Bangalore in several aspects. Hence first we use an exploratory  data analysis</a:t>
            </a:r>
          </a:p>
          <a:p>
            <a:r>
              <a:rPr lang="en-IN" dirty="0" smtClean="0"/>
              <a:t>Once various aspects are understood, we will make a depth analysis of feasibility of a south Indian restaurant and come up with suitable location, menu and other options. </a:t>
            </a:r>
          </a:p>
          <a:p>
            <a:endParaRPr lang="en-IN" dirty="0"/>
          </a:p>
        </p:txBody>
      </p:sp>
    </p:spTree>
    <p:extLst>
      <p:ext uri="{BB962C8B-B14F-4D97-AF65-F5344CB8AC3E}">
        <p14:creationId xmlns:p14="http://schemas.microsoft.com/office/powerpoint/2010/main" val="34245273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Analysis</a:t>
            </a:r>
            <a:endParaRPr lang="en-IN" dirty="0"/>
          </a:p>
        </p:txBody>
      </p:sp>
      <p:sp>
        <p:nvSpPr>
          <p:cNvPr id="3" name="Content Placeholder 2"/>
          <p:cNvSpPr>
            <a:spLocks noGrp="1"/>
          </p:cNvSpPr>
          <p:nvPr>
            <p:ph sz="half" idx="1"/>
          </p:nvPr>
        </p:nvSpPr>
        <p:spPr/>
        <p:txBody>
          <a:bodyPr>
            <a:normAutofit/>
          </a:bodyPr>
          <a:lstStyle/>
          <a:p>
            <a:r>
              <a:rPr lang="en-IN" dirty="0" smtClean="0"/>
              <a:t>We use the following libraries</a:t>
            </a:r>
          </a:p>
          <a:p>
            <a:pPr lvl="1"/>
            <a:r>
              <a:rPr lang="en-IN" dirty="0" smtClean="0"/>
              <a:t>Pandas – data analysis</a:t>
            </a:r>
          </a:p>
          <a:p>
            <a:pPr lvl="1"/>
            <a:r>
              <a:rPr lang="en-IN" dirty="0" err="1" smtClean="0"/>
              <a:t>Matplotlib</a:t>
            </a:r>
            <a:r>
              <a:rPr lang="en-IN" dirty="0" smtClean="0"/>
              <a:t> – data visualisation</a:t>
            </a:r>
          </a:p>
          <a:p>
            <a:pPr lvl="1"/>
            <a:r>
              <a:rPr lang="en-IN" dirty="0" err="1" smtClean="0"/>
              <a:t>Geopy</a:t>
            </a:r>
            <a:r>
              <a:rPr lang="en-IN" dirty="0" smtClean="0"/>
              <a:t> – get the coordinate of locations</a:t>
            </a:r>
          </a:p>
          <a:p>
            <a:pPr lvl="1"/>
            <a:r>
              <a:rPr lang="en-IN" dirty="0" smtClean="0"/>
              <a:t>Folium – Visualise locations in maps</a:t>
            </a:r>
          </a:p>
          <a:p>
            <a:pPr lvl="1"/>
            <a:endParaRPr lang="en-IN" dirty="0"/>
          </a:p>
        </p:txBody>
      </p:sp>
    </p:spTree>
    <p:extLst>
      <p:ext uri="{BB962C8B-B14F-4D97-AF65-F5344CB8AC3E}">
        <p14:creationId xmlns:p14="http://schemas.microsoft.com/office/powerpoint/2010/main" val="40429999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Content Placeholder 39"/>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911424" y="375796"/>
            <a:ext cx="10080748" cy="6106407"/>
          </a:xfrm>
        </p:spPr>
      </p:pic>
      <p:sp>
        <p:nvSpPr>
          <p:cNvPr id="41" name="Title 40"/>
          <p:cNvSpPr>
            <a:spLocks noGrp="1"/>
          </p:cNvSpPr>
          <p:nvPr>
            <p:ph type="title"/>
          </p:nvPr>
        </p:nvSpPr>
        <p:spPr>
          <a:xfrm>
            <a:off x="6672064" y="1070415"/>
            <a:ext cx="3932237" cy="1600200"/>
          </a:xfrm>
        </p:spPr>
        <p:txBody>
          <a:bodyPr/>
          <a:lstStyle/>
          <a:p>
            <a:r>
              <a:rPr lang="en-IN" dirty="0" smtClean="0"/>
              <a:t>Locations of restaurants</a:t>
            </a:r>
            <a:endParaRPr lang="en-IN" dirty="0"/>
          </a:p>
        </p:txBody>
      </p:sp>
      <p:sp>
        <p:nvSpPr>
          <p:cNvPr id="42" name="Text Placeholder 41"/>
          <p:cNvSpPr>
            <a:spLocks noGrp="1"/>
          </p:cNvSpPr>
          <p:nvPr>
            <p:ph type="body" sz="half" idx="2"/>
          </p:nvPr>
        </p:nvSpPr>
        <p:spPr>
          <a:xfrm>
            <a:off x="6672064" y="2996952"/>
            <a:ext cx="3932237" cy="3811588"/>
          </a:xfrm>
        </p:spPr>
        <p:txBody>
          <a:bodyPr/>
          <a:lstStyle/>
          <a:p>
            <a:r>
              <a:rPr lang="en-IN" dirty="0" smtClean="0"/>
              <a:t>The top 20 locations for the restaurants is listed as in the bar chart. BTM layout, HSR layout and </a:t>
            </a:r>
            <a:r>
              <a:rPr lang="en-IN" dirty="0" err="1" smtClean="0"/>
              <a:t>Koramangala</a:t>
            </a:r>
            <a:r>
              <a:rPr lang="en-IN" dirty="0" smtClean="0"/>
              <a:t> has the maximum number of restaurants in Bangalore</a:t>
            </a:r>
          </a:p>
        </p:txBody>
      </p:sp>
    </p:spTree>
    <p:extLst>
      <p:ext uri="{BB962C8B-B14F-4D97-AF65-F5344CB8AC3E}">
        <p14:creationId xmlns:p14="http://schemas.microsoft.com/office/powerpoint/2010/main" val="11067710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IN" dirty="0" smtClean="0"/>
              <a:t>Location of Restaurants</a:t>
            </a:r>
            <a:endParaRPr lang="en-IN" dirty="0"/>
          </a:p>
        </p:txBody>
      </p:sp>
      <p:pic>
        <p:nvPicPr>
          <p:cNvPr id="6" name="Content Placeholder 5"/>
          <p:cNvPicPr>
            <a:picLocks noGrp="1" noChangeAspect="1"/>
          </p:cNvPicPr>
          <p:nvPr>
            <p:ph type="pic" idx="1"/>
          </p:nvPr>
        </p:nvPicPr>
        <p:blipFill>
          <a:blip r:embed="rId2"/>
          <a:srcRect l="11827" r="11827"/>
          <a:stretch>
            <a:fillRect/>
          </a:stretch>
        </p:blipFill>
        <p:spPr>
          <a:prstGeom prst="rect">
            <a:avLst/>
          </a:prstGeom>
          <a:ln>
            <a:solidFill>
              <a:schemeClr val="tx1"/>
            </a:solidFill>
          </a:ln>
        </p:spPr>
      </p:pic>
      <p:sp>
        <p:nvSpPr>
          <p:cNvPr id="8" name="Text Placeholder 7"/>
          <p:cNvSpPr>
            <a:spLocks noGrp="1"/>
          </p:cNvSpPr>
          <p:nvPr>
            <p:ph type="body" sz="half" idx="2"/>
          </p:nvPr>
        </p:nvSpPr>
        <p:spPr/>
        <p:txBody>
          <a:bodyPr/>
          <a:lstStyle/>
          <a:p>
            <a:r>
              <a:rPr lang="en-IN" dirty="0" smtClean="0"/>
              <a:t>The above prediction can be seen on the map as well</a:t>
            </a:r>
            <a:endParaRPr lang="en-IN" dirty="0"/>
          </a:p>
        </p:txBody>
      </p:sp>
    </p:spTree>
    <p:extLst>
      <p:ext uri="{BB962C8B-B14F-4D97-AF65-F5344CB8AC3E}">
        <p14:creationId xmlns:p14="http://schemas.microsoft.com/office/powerpoint/2010/main" val="315911303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5636</TotalTime>
  <Words>1097</Words>
  <Application>Microsoft Office PowerPoint</Application>
  <PresentationFormat>Widescreen</PresentationFormat>
  <Paragraphs>84</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Cambria</vt:lpstr>
      <vt:lpstr>Office Theme</vt:lpstr>
      <vt:lpstr>Analysis of restaurants in Bangalore</vt:lpstr>
      <vt:lpstr>Introduction</vt:lpstr>
      <vt:lpstr>The business problem</vt:lpstr>
      <vt:lpstr>Data</vt:lpstr>
      <vt:lpstr>Data</vt:lpstr>
      <vt:lpstr>Methodology</vt:lpstr>
      <vt:lpstr>Analysis</vt:lpstr>
      <vt:lpstr>Locations of restaurants</vt:lpstr>
      <vt:lpstr>Location of Restaurants</vt:lpstr>
      <vt:lpstr>Restaurant Location</vt:lpstr>
      <vt:lpstr>Nature of restaurants</vt:lpstr>
      <vt:lpstr>Type of restaurants</vt:lpstr>
      <vt:lpstr>Restaurant Enterprises</vt:lpstr>
      <vt:lpstr>Top recipes</vt:lpstr>
      <vt:lpstr>Cost analysis</vt:lpstr>
      <vt:lpstr>Rating and Votes</vt:lpstr>
      <vt:lpstr>South Indian Restaurant Groups</vt:lpstr>
      <vt:lpstr>Nature of south Indian Restaurants</vt:lpstr>
      <vt:lpstr>Locations with most and least number of south Indian restaurants</vt:lpstr>
      <vt:lpstr>South Indian restaurants with rating &gt; 4.5</vt:lpstr>
      <vt:lpstr>Results and Discussion</vt:lpstr>
      <vt:lpstr>Conclusion </vt:lpstr>
    </vt:vector>
  </TitlesOfParts>
  <Company>Capgemini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restaurants in Bangalore</dc:title>
  <dc:creator>A, PRUTHVIRAJ</dc:creator>
  <cp:lastModifiedBy>A, PRUTHVIRAJ</cp:lastModifiedBy>
  <cp:revision>226</cp:revision>
  <dcterms:created xsi:type="dcterms:W3CDTF">2020-08-11T15:30:19Z</dcterms:created>
  <dcterms:modified xsi:type="dcterms:W3CDTF">2020-08-15T13:28:26Z</dcterms:modified>
</cp:coreProperties>
</file>

<file path=docProps/thumbnail.jpeg>
</file>